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7" r:id="rId1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2" Type="http://schemas.openxmlformats.org/officeDocument/2006/relationships/slide" Target="slides/slide4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8FB177E-056F-2672-6519-C12AE0EA3164}"/>
              </a:ext>
            </a:extLst>
          </p:cNvPr>
          <p:cNvSpPr>
            <a:spLocks noGrp="1"/>
          </p:cNvSpPr>
          <p:nvPr>
            <p:ph type="title" idx="4294967295"/>
          </p:nvPr>
        </p:nvSpPr>
        <p:spPr/>
        <p:txBody>
          <a:bodyPr/>
          <a:lstStyle/>
          <a:p>
            <a:pPr eaLnBrk="1" hangingPunct="1"/>
            <a:r>
              <a:rPr lang="en-US" altLang="en-US"/>
              <a:t>Proton Beam Like for g-2,</a:t>
            </a:r>
            <a:br>
              <a:rPr lang="en-US" altLang="en-US"/>
            </a:br>
            <a:r>
              <a:rPr lang="en-US" altLang="en-US"/>
              <a:t>but with g-2 off </a:t>
            </a:r>
          </a:p>
        </p:txBody>
      </p:sp>
      <p:sp>
        <p:nvSpPr>
          <p:cNvPr id="7171" name="Date Placeholder 3">
            <a:extLst>
              <a:ext uri="{FF2B5EF4-FFF2-40B4-BE49-F238E27FC236}">
                <a16:creationId xmlns:a16="http://schemas.microsoft.com/office/drawing/2014/main" id="{84383BAF-A1D5-512D-DE1E-B5150601E4FB}"/>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7172" name="Slide Number Placeholder 5">
            <a:extLst>
              <a:ext uri="{FF2B5EF4-FFF2-40B4-BE49-F238E27FC236}">
                <a16:creationId xmlns:a16="http://schemas.microsoft.com/office/drawing/2014/main" id="{78EFA879-04ED-9671-5051-7CA292CC6DE4}"/>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CF00695F-7230-4BF2-997C-EF7882FDA45A}"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sp>
        <p:nvSpPr>
          <p:cNvPr id="7173" name="TextBox 2">
            <a:extLst>
              <a:ext uri="{FF2B5EF4-FFF2-40B4-BE49-F238E27FC236}">
                <a16:creationId xmlns:a16="http://schemas.microsoft.com/office/drawing/2014/main" id="{D076AF40-C9AC-EA60-CC80-8F0B49AD5688}"/>
              </a:ext>
            </a:extLst>
          </p:cNvPr>
          <p:cNvSpPr txBox="1">
            <a:spLocks noChangeArrowheads="1"/>
          </p:cNvSpPr>
          <p:nvPr/>
        </p:nvSpPr>
        <p:spPr bwMode="auto">
          <a:xfrm>
            <a:off x="2277091" y="5255357"/>
            <a:ext cx="55372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5x10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12</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protons in a Booster pulse</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 Hz, 8 GeV Booster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Muons are stored for ~100 turns</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Running time 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7</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Sec (1 year)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100 ton detector, 10 meters downstream from ring</a:t>
            </a:r>
          </a:p>
        </p:txBody>
      </p:sp>
      <p:sp>
        <p:nvSpPr>
          <p:cNvPr id="7174" name="TextBox 4">
            <a:extLst>
              <a:ext uri="{FF2B5EF4-FFF2-40B4-BE49-F238E27FC236}">
                <a16:creationId xmlns:a16="http://schemas.microsoft.com/office/drawing/2014/main" id="{0B6271D1-88AA-96E7-D07D-780D7E6402BA}"/>
              </a:ext>
            </a:extLst>
          </p:cNvPr>
          <p:cNvSpPr txBox="1">
            <a:spLocks noChangeArrowheads="1"/>
          </p:cNvSpPr>
          <p:nvPr/>
        </p:nvSpPr>
        <p:spPr bwMode="auto">
          <a:xfrm>
            <a:off x="1584325" y="3709988"/>
            <a:ext cx="4449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mn-cs"/>
              </a:rPr>
              <a:t>~ 400 CC neutrino events</a:t>
            </a:r>
          </a:p>
        </p:txBody>
      </p:sp>
      <p:sp>
        <p:nvSpPr>
          <p:cNvPr id="7175" name="TextBox 6">
            <a:extLst>
              <a:ext uri="{FF2B5EF4-FFF2-40B4-BE49-F238E27FC236}">
                <a16:creationId xmlns:a16="http://schemas.microsoft.com/office/drawing/2014/main" id="{62FC4D31-E86E-36F7-2270-74EECB64C51B}"/>
              </a:ext>
            </a:extLst>
          </p:cNvPr>
          <p:cNvSpPr txBox="1">
            <a:spLocks noChangeArrowheads="1"/>
          </p:cNvSpPr>
          <p:nvPr/>
        </p:nvSpPr>
        <p:spPr bwMode="auto">
          <a:xfrm>
            <a:off x="588963" y="4538663"/>
            <a:ext cx="7939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This is for about the cost of  moving an existing detector (</a:t>
            </a:r>
            <a:r>
              <a:rPr kumimoji="0" lang="en-US" altLang="en-US" sz="2400" b="1" i="0" u="none" strike="noStrike" kern="1200" cap="none" spc="0" normalizeH="0" baseline="0" noProof="0">
                <a:ln>
                  <a:noFill/>
                </a:ln>
                <a:solidFill>
                  <a:srgbClr val="000000"/>
                </a:solidFill>
                <a:effectLst/>
                <a:uLnTx/>
                <a:uFillTx/>
                <a:latin typeface="SymbolMono BT" pitchFamily="18" charset="2"/>
                <a:ea typeface="+mn-ea"/>
                <a:cs typeface="+mn-cs"/>
              </a:rPr>
              <a:t>m</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BooNE??, 60T) and building a new detector housing (about 3M$)</a:t>
            </a: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